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5E55"/>
    <a:srgbClr val="00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3"/>
  </p:normalViewPr>
  <p:slideViewPr>
    <p:cSldViewPr>
      <p:cViewPr varScale="1">
        <p:scale>
          <a:sx n="105" d="100"/>
          <a:sy n="105" d="100"/>
        </p:scale>
        <p:origin x="802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110F2-C2A8-431B-A67D-F32518F8EEBE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E6C80-25C7-49E0-82B6-19A69EC016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E6C80-25C7-49E0-82B6-19A69EC0168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364CD-74A2-4032-A573-471882961EC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9256D-CBE4-4A36-9B68-8B07FE17B9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C1C208-A4F5-B946-83DB-5FB898CD0EAD}"/>
              </a:ext>
            </a:extLst>
          </p:cNvPr>
          <p:cNvSpPr/>
          <p:nvPr/>
        </p:nvSpPr>
        <p:spPr>
          <a:xfrm>
            <a:off x="2915816" y="2931790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otham Pro Medium" panose="02000503040000020004" pitchFamily="2" charset="0"/>
                <a:cs typeface="Gotham Pro Medium" panose="02000503040000020004" pitchFamily="2" charset="0"/>
              </a:rPr>
              <a:t>НА ТЕМУ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54C26F7-13AF-D94B-A54D-0D860A74FC74}"/>
              </a:ext>
            </a:extLst>
          </p:cNvPr>
          <p:cNvSpPr/>
          <p:nvPr/>
        </p:nvSpPr>
        <p:spPr>
          <a:xfrm>
            <a:off x="3312368" y="40839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Pro" panose="02000503040000020004" pitchFamily="2" charset="0"/>
                <a:cs typeface="Gotham Pro" panose="02000503040000020004" pitchFamily="2" charset="0"/>
              </a:rPr>
              <a:t>Камалиева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Pro" panose="02000503040000020004" pitchFamily="2" charset="0"/>
                <a:cs typeface="Gotham Pro" panose="02000503040000020004" pitchFamily="2" charset="0"/>
              </a:rPr>
              <a:t> Гулия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Pro" panose="02000503040000020004" pitchFamily="2" charset="0"/>
                <a:cs typeface="Gotham Pro" panose="02000503040000020004" pitchFamily="2" charset="0"/>
              </a:rPr>
              <a:t>Вазыгуллаевна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Pro" panose="02000503040000020004" pitchFamily="2" charset="0"/>
                <a:cs typeface="Gotham Pro" panose="02000503040000020004" pitchFamily="2" charset="0"/>
              </a:rPr>
              <a:t>,</a:t>
            </a:r>
          </a:p>
          <a:p>
            <a:pPr algn="r"/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Pro" panose="02000503040000020004" pitchFamily="2" charset="0"/>
                <a:cs typeface="Gotham Pro" panose="02000503040000020004" pitchFamily="2" charset="0"/>
              </a:rPr>
              <a:t>Классный руководитель 6 класса</a:t>
            </a:r>
          </a:p>
          <a:p>
            <a:pPr algn="r"/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Pro" panose="02000503040000020004" pitchFamily="2" charset="0"/>
                <a:cs typeface="Gotham Pro" panose="02000503040000020004" pitchFamily="2" charset="0"/>
              </a:rPr>
              <a:t>МБОУ «Федоровская СОШ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Pro" panose="02000503040000020004" pitchFamily="2" charset="0"/>
                <a:cs typeface="Gotham Pro" panose="02000503040000020004" pitchFamily="2" charset="0"/>
              </a:rPr>
              <a:t>им.Е.Г.Тутаева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9728BB-776C-737E-DB67-39CD7E527ACF}"/>
              </a:ext>
            </a:extLst>
          </p:cNvPr>
          <p:cNvSpPr txBox="1"/>
          <p:nvPr/>
        </p:nvSpPr>
        <p:spPr>
          <a:xfrm>
            <a:off x="3491880" y="2067694"/>
            <a:ext cx="48965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800" dirty="0">
              <a:solidFill>
                <a:srgbClr val="000000"/>
              </a:solidFill>
              <a:effectLst/>
              <a:highlight>
                <a:srgbClr val="C0C0C0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dirty="0">
              <a:solidFill>
                <a:srgbClr val="000000"/>
              </a:solidFill>
              <a:highlight>
                <a:srgbClr val="C0C0C0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dirty="0">
              <a:solidFill>
                <a:srgbClr val="000000"/>
              </a:solidFill>
              <a:effectLst/>
              <a:highlight>
                <a:srgbClr val="C0C0C0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«Культура доброты и уважения: воспитание толерантности и предотвращение агрессии »</a:t>
            </a:r>
            <a:endParaRPr lang="ru-RU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6"/>
            <a:ext cx="6744812" cy="71438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zimir" pitchFamily="2" charset="-52"/>
                <a:cs typeface="Gotham Pro Medium" pitchFamily="2" charset="0"/>
              </a:rPr>
              <a:t>Актуальность воспитательной практики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Pro Medium" pitchFamily="2" charset="0"/>
              <a:cs typeface="Gotham Pro Medium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8"/>
            <a:ext cx="15462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6521" y="4857766"/>
            <a:ext cx="1087479" cy="13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67544" y="4769751"/>
            <a:ext cx="7606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cap="all" dirty="0">
                <a:solidFill>
                  <a:srgbClr val="295E55"/>
                </a:solidFill>
                <a:latin typeface="Kazimir" panose="02070503070706040303" pitchFamily="18" charset="0"/>
              </a:rPr>
              <a:t>КОНКУРС «ВОСПИТАТЬ ЧЕЛОВЕКА»</a:t>
            </a:r>
          </a:p>
        </p:txBody>
      </p:sp>
      <p:pic>
        <p:nvPicPr>
          <p:cNvPr id="12" name="Рисунок 11" descr="ромб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4478" y="714362"/>
            <a:ext cx="4143404" cy="5366875"/>
          </a:xfrm>
          <a:prstGeom prst="rect">
            <a:avLst/>
          </a:prstGeom>
        </p:spPr>
      </p:pic>
      <p:pic>
        <p:nvPicPr>
          <p:cNvPr id="13" name="Рисунок 12" descr="ромб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-1143026"/>
            <a:ext cx="4143404" cy="5366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CC253E-27EB-D063-4445-B4F6D7FDA676}"/>
              </a:ext>
            </a:extLst>
          </p:cNvPr>
          <p:cNvSpPr txBox="1"/>
          <p:nvPr/>
        </p:nvSpPr>
        <p:spPr>
          <a:xfrm>
            <a:off x="827583" y="1187439"/>
            <a:ext cx="76069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современном мире актуальность воспитания культуры доброты и уважения среди детей и подростков становится все более важной. Агрессия и травля в школах и других социальных учреждениях могут иметь негативные последствия для психического и физического здоровья молодых людей. Поэтому, воспитание толерантности и предотвращение агрессии и травли является одной из приоритетных задач современного образования.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6BB95-4D52-CE4B-948D-F882BA95F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92331-DE41-A3A0-C377-24C7096F9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500048"/>
            <a:ext cx="6744812" cy="428628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воспитательной практики</a:t>
            </a:r>
            <a:br>
              <a:rPr lang="ru-RU" sz="2400" dirty="0"/>
            </a:br>
            <a:endParaRPr lang="ru-RU" sz="2400" dirty="0">
              <a:latin typeface="Gotham Pro Medium" pitchFamily="2" charset="0"/>
              <a:cs typeface="Gotham Pro Medium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76E015-966F-42BD-573D-E0CA44BB4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8"/>
            <a:ext cx="15462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7C6B0FB-BB00-A5DE-754D-E4085A29C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6521" y="4857766"/>
            <a:ext cx="1087479" cy="13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626EFDF-4507-2BB9-AE71-AFEA76EA0363}"/>
              </a:ext>
            </a:extLst>
          </p:cNvPr>
          <p:cNvSpPr/>
          <p:nvPr/>
        </p:nvSpPr>
        <p:spPr>
          <a:xfrm>
            <a:off x="467544" y="4769751"/>
            <a:ext cx="7606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cap="all" dirty="0">
                <a:solidFill>
                  <a:srgbClr val="295E55"/>
                </a:solidFill>
                <a:latin typeface="Kazimir" panose="02070503070706040303" pitchFamily="18" charset="0"/>
              </a:rPr>
              <a:t>КОНКУРС «ВОСПИТАТЬ ЧЕЛОВЕКА»</a:t>
            </a:r>
          </a:p>
        </p:txBody>
      </p:sp>
      <p:pic>
        <p:nvPicPr>
          <p:cNvPr id="12" name="Рисунок 11" descr="ромб1.png">
            <a:extLst>
              <a:ext uri="{FF2B5EF4-FFF2-40B4-BE49-F238E27FC236}">
                <a16:creationId xmlns:a16="http://schemas.microsoft.com/office/drawing/2014/main" id="{04AB8B7C-B659-6525-8326-4313B7204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4478" y="714362"/>
            <a:ext cx="4143404" cy="5366875"/>
          </a:xfrm>
          <a:prstGeom prst="rect">
            <a:avLst/>
          </a:prstGeom>
        </p:spPr>
      </p:pic>
      <p:pic>
        <p:nvPicPr>
          <p:cNvPr id="13" name="Рисунок 12" descr="ромб1.png">
            <a:extLst>
              <a:ext uri="{FF2B5EF4-FFF2-40B4-BE49-F238E27FC236}">
                <a16:creationId xmlns:a16="http://schemas.microsoft.com/office/drawing/2014/main" id="{89277D8F-ED19-1073-C248-0919429AD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-1143026"/>
            <a:ext cx="4143404" cy="5366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A94E4B-863A-F596-A6D8-2E66161FEB4D}"/>
              </a:ext>
            </a:extLst>
          </p:cNvPr>
          <p:cNvSpPr txBox="1"/>
          <p:nvPr/>
        </p:nvSpPr>
        <p:spPr>
          <a:xfrm>
            <a:off x="637483" y="843558"/>
            <a:ext cx="7606925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В основу своей воспитательной системы с классом я закладываю идею толерантности и доброты. Дети отличаются друг от друга, каждый со своим характером, представлениями о нормах поведения. Данная практика  направлена на сплочение класса, на формирование дружного коллектива, способного понять и себя, и окружающих. Одним из приоритетных направлений этого практики является "контроль и способы справится с агрессией".</a:t>
            </a:r>
          </a:p>
          <a:p>
            <a:r>
              <a:rPr lang="ru-RU" sz="1600" dirty="0"/>
              <a:t>Важными составляющими данной воспитательной практики являются:</a:t>
            </a:r>
          </a:p>
          <a:p>
            <a:r>
              <a:rPr lang="ru-RU" sz="1600" dirty="0"/>
              <a:t>1. организация лекций, семинаров и тренингов на тему культуры доброты и уважения, толерантности и предотвращения агрессии и травли.</a:t>
            </a:r>
          </a:p>
          <a:p>
            <a:r>
              <a:rPr lang="ru-RU" sz="1600" dirty="0"/>
              <a:t>2. организация культурных и спортивных мероприятий, направленных на развитие толерантности и понимания к другим людям.</a:t>
            </a:r>
          </a:p>
          <a:p>
            <a:r>
              <a:rPr lang="ru-RU" sz="1600" dirty="0"/>
              <a:t>3.создание условий для развития толерантности и понимания к другим людям, таких как создание клубов и групп по интересам.</a:t>
            </a:r>
          </a:p>
          <a:p>
            <a:r>
              <a:rPr lang="ru-RU" sz="1600" dirty="0"/>
              <a:t>4.разработка и реализация стратегий предотвращения агрессии и травли в школах и других социальных учреждениях, таких как создание системы поддержки и защиты жертв агрессии и травли.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548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52233-F32B-4A2A-E567-9CD0FDD45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9DEA5-C827-68C2-4D4C-8D8E23F50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500048"/>
            <a:ext cx="6744812" cy="428628"/>
          </a:xfrm>
        </p:spPr>
        <p:txBody>
          <a:bodyPr>
            <a:noAutofit/>
          </a:bodyPr>
          <a:lstStyle/>
          <a:p>
            <a:pPr algn="l"/>
            <a:br>
              <a:rPr lang="ru-RU" sz="2400" dirty="0"/>
            </a:br>
            <a:endParaRPr lang="ru-RU" sz="2400" dirty="0">
              <a:latin typeface="Gotham Pro Medium" pitchFamily="2" charset="0"/>
              <a:cs typeface="Gotham Pro Medium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60C949-E4FD-2E33-7505-B4740F055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8"/>
            <a:ext cx="15462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F4654A7-4697-AF66-627F-3BCAABCA9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6521" y="4857766"/>
            <a:ext cx="1087479" cy="13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ABA76F1-5239-F257-E605-1E0D2C74D544}"/>
              </a:ext>
            </a:extLst>
          </p:cNvPr>
          <p:cNvSpPr/>
          <p:nvPr/>
        </p:nvSpPr>
        <p:spPr>
          <a:xfrm>
            <a:off x="467544" y="4769751"/>
            <a:ext cx="7606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cap="all" dirty="0">
                <a:solidFill>
                  <a:srgbClr val="295E55"/>
                </a:solidFill>
                <a:latin typeface="Kazimir" panose="02070503070706040303" pitchFamily="18" charset="0"/>
              </a:rPr>
              <a:t>КОНКУРС «ВОСПИТАТЬ ЧЕЛОВЕКА»</a:t>
            </a:r>
          </a:p>
        </p:txBody>
      </p:sp>
      <p:pic>
        <p:nvPicPr>
          <p:cNvPr id="12" name="Рисунок 11" descr="ромб1.png">
            <a:extLst>
              <a:ext uri="{FF2B5EF4-FFF2-40B4-BE49-F238E27FC236}">
                <a16:creationId xmlns:a16="http://schemas.microsoft.com/office/drawing/2014/main" id="{A7BF8F5D-3B6E-8685-34C4-41D567E2D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4478" y="714362"/>
            <a:ext cx="4143404" cy="5366875"/>
          </a:xfrm>
          <a:prstGeom prst="rect">
            <a:avLst/>
          </a:prstGeom>
        </p:spPr>
      </p:pic>
      <p:pic>
        <p:nvPicPr>
          <p:cNvPr id="13" name="Рисунок 12" descr="ромб1.png">
            <a:extLst>
              <a:ext uri="{FF2B5EF4-FFF2-40B4-BE49-F238E27FC236}">
                <a16:creationId xmlns:a16="http://schemas.microsoft.com/office/drawing/2014/main" id="{8FD3ED4C-7B3B-EFFD-5EA9-B78425E5A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815" y="-956642"/>
            <a:ext cx="4143404" cy="5366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D4373A-1325-9C92-C390-1C6BEF086DDC}"/>
              </a:ext>
            </a:extLst>
          </p:cNvPr>
          <p:cNvSpPr txBox="1"/>
          <p:nvPr/>
        </p:nvSpPr>
        <p:spPr>
          <a:xfrm>
            <a:off x="1546225" y="843558"/>
            <a:ext cx="713023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 </a:t>
            </a:r>
          </a:p>
          <a:p>
            <a:r>
              <a:rPr lang="ru-RU" dirty="0"/>
              <a:t>Формирование у детей культуры доброты и уважения, воспитание толерантности и предотвращение агрессии и травли в образовательной среде.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 </a:t>
            </a:r>
          </a:p>
          <a:p>
            <a:r>
              <a:rPr lang="ru-RU" sz="1400" dirty="0"/>
              <a:t>-Воспитать у детей уважение к людям разных культур, традиций, возрастов и т.д.</a:t>
            </a:r>
          </a:p>
          <a:p>
            <a:r>
              <a:rPr lang="ru-RU" sz="1400" dirty="0"/>
              <a:t>-Предотвратить агрессию и травлю в образовательной среде, создавая безопасную и поддерживающую среду для всех детей</a:t>
            </a:r>
          </a:p>
          <a:p>
            <a:r>
              <a:rPr lang="ru-RU" sz="1400" dirty="0"/>
              <a:t>-Развить у детей эмпатию и способность поддерживать друг друга в сложных ситуациях</a:t>
            </a:r>
          </a:p>
          <a:p>
            <a:r>
              <a:rPr lang="ru-RU" sz="1400" dirty="0"/>
              <a:t>-Формировать у детей культуру доброты и уважения, способствующую созданию позитивной и поддерживающей среды в классе.</a:t>
            </a:r>
          </a:p>
          <a:p>
            <a:r>
              <a:rPr lang="ru-RU" sz="1400" dirty="0"/>
              <a:t>-Вовлечь родителей в воспитательную практику, чтобы создать единую и поддерживающую среду для всех детей.</a:t>
            </a:r>
          </a:p>
          <a:p>
            <a:r>
              <a:rPr lang="ru-RU" sz="1400" dirty="0"/>
              <a:t>-Мониторить и оценивать эффективность воспитательной практики, чтобы обеспечить ее постоянное совершенствование и развитие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5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3A1AB-7346-952B-2CAB-5580AA5E0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63A21-7FA0-6B18-B0B5-5BBAEAA1C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500048"/>
            <a:ext cx="6744812" cy="428628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Ожидаемые результаты</a:t>
            </a:r>
            <a:br>
              <a:rPr lang="ru-RU" sz="2400" dirty="0"/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Pro Medium" pitchFamily="2" charset="0"/>
              <a:cs typeface="Gotham Pro Medium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91F7D3-6218-EDF9-8EBB-59450BD8E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8"/>
            <a:ext cx="154622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0C76420-4DF3-2415-5413-5CF169652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6521" y="4857766"/>
            <a:ext cx="1087479" cy="13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BE10C6-2DEB-323E-C906-3B8FC1B7C2FE}"/>
              </a:ext>
            </a:extLst>
          </p:cNvPr>
          <p:cNvSpPr/>
          <p:nvPr/>
        </p:nvSpPr>
        <p:spPr>
          <a:xfrm>
            <a:off x="467544" y="4769751"/>
            <a:ext cx="7606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cap="all" dirty="0">
                <a:solidFill>
                  <a:srgbClr val="295E55"/>
                </a:solidFill>
                <a:latin typeface="Kazimir" panose="02070503070706040303" pitchFamily="18" charset="0"/>
              </a:rPr>
              <a:t>КОНКУРС «ВОСПИТАТЬ ЧЕЛОВЕКА»</a:t>
            </a:r>
          </a:p>
        </p:txBody>
      </p:sp>
      <p:pic>
        <p:nvPicPr>
          <p:cNvPr id="12" name="Рисунок 11" descr="ромб1.png">
            <a:extLst>
              <a:ext uri="{FF2B5EF4-FFF2-40B4-BE49-F238E27FC236}">
                <a16:creationId xmlns:a16="http://schemas.microsoft.com/office/drawing/2014/main" id="{2B5821CF-B499-7C7D-2B6C-6D9DF93A1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4478" y="714362"/>
            <a:ext cx="4143404" cy="5366875"/>
          </a:xfrm>
          <a:prstGeom prst="rect">
            <a:avLst/>
          </a:prstGeom>
        </p:spPr>
      </p:pic>
      <p:pic>
        <p:nvPicPr>
          <p:cNvPr id="13" name="Рисунок 12" descr="ромб1.png">
            <a:extLst>
              <a:ext uri="{FF2B5EF4-FFF2-40B4-BE49-F238E27FC236}">
                <a16:creationId xmlns:a16="http://schemas.microsoft.com/office/drawing/2014/main" id="{940719B8-6BD1-B124-811D-8587117FE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815" y="-956642"/>
            <a:ext cx="4143404" cy="5366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16DEBA-B81C-06AE-3123-D262DCD4E148}"/>
              </a:ext>
            </a:extLst>
          </p:cNvPr>
          <p:cNvSpPr txBox="1"/>
          <p:nvPr/>
        </p:nvSpPr>
        <p:spPr>
          <a:xfrm rot="8079167">
            <a:off x="1904945" y="802551"/>
            <a:ext cx="65808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400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EF7883-7E51-6A02-7765-05498FC45009}"/>
              </a:ext>
            </a:extLst>
          </p:cNvPr>
          <p:cNvSpPr txBox="1"/>
          <p:nvPr/>
        </p:nvSpPr>
        <p:spPr>
          <a:xfrm>
            <a:off x="1403648" y="1057871"/>
            <a:ext cx="7056783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положительной динамики состояния уровня воспитанности учащихся класса 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-создание сплоченного детского коллектива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-развитие культуры доброты и уважения среди детей и подростков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-увеличение толерантности и понимания к другим людям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-снижение уровня агрессии и травли в классе и школе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-высокий уровень удовлетворенности родителей и учащихся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79314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454</Words>
  <Application>Microsoft Office PowerPoint</Application>
  <PresentationFormat>Экран (16:9)</PresentationFormat>
  <Paragraphs>39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Gotham Pro</vt:lpstr>
      <vt:lpstr>Gotham Pro Medium</vt:lpstr>
      <vt:lpstr>Kazimir</vt:lpstr>
      <vt:lpstr>Times New Roman</vt:lpstr>
      <vt:lpstr>Тема Office</vt:lpstr>
      <vt:lpstr>Презентация PowerPoint</vt:lpstr>
      <vt:lpstr>Актуальность воспитательной практики</vt:lpstr>
      <vt:lpstr>Описание воспитательной практики </vt:lpstr>
      <vt:lpstr> </vt:lpstr>
      <vt:lpstr>Ожидаемые результаты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stass3@yandex.ru</dc:creator>
  <cp:lastModifiedBy>Ольга</cp:lastModifiedBy>
  <cp:revision>10</cp:revision>
  <dcterms:created xsi:type="dcterms:W3CDTF">2021-07-30T15:15:14Z</dcterms:created>
  <dcterms:modified xsi:type="dcterms:W3CDTF">2025-03-01T07:06:25Z</dcterms:modified>
</cp:coreProperties>
</file>